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84" r:id="rId2"/>
    <p:sldId id="276" r:id="rId3"/>
    <p:sldId id="277" r:id="rId4"/>
    <p:sldId id="296" r:id="rId5"/>
    <p:sldId id="281" r:id="rId6"/>
    <p:sldId id="282" r:id="rId7"/>
    <p:sldId id="280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0" r:id="rId18"/>
    <p:sldId id="267" r:id="rId19"/>
    <p:sldId id="268" r:id="rId20"/>
    <p:sldId id="269" r:id="rId21"/>
    <p:sldId id="294" r:id="rId22"/>
    <p:sldId id="29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50520" autoAdjust="0"/>
  </p:normalViewPr>
  <p:slideViewPr>
    <p:cSldViewPr snapToGrid="0">
      <p:cViewPr varScale="1">
        <p:scale>
          <a:sx n="53" d="100"/>
          <a:sy n="53" d="100"/>
        </p:scale>
        <p:origin x="-28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6565-BEB2-449D-9EFB-0AD131E376BD}" type="datetimeFigureOut">
              <a:rPr lang="de-DE" smtClean="0"/>
              <a:pPr/>
              <a:t>17.04.2024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090E-EAC2-435B-85D4-ECD310FBC5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714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klg.eu/rrop20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Einstieg:</a:t>
            </a:r>
          </a:p>
          <a:p>
            <a:r>
              <a:rPr lang="de-DE" dirty="0"/>
              <a:t>Name, Wohnort, BI, WEA, 600m</a:t>
            </a:r>
          </a:p>
          <a:p>
            <a:endParaRPr lang="de-DE" dirty="0"/>
          </a:p>
          <a:p>
            <a:r>
              <a:rPr lang="de-DE" dirty="0"/>
              <a:t>Vortrag:</a:t>
            </a:r>
          </a:p>
          <a:p>
            <a:r>
              <a:rPr lang="de-DE" dirty="0"/>
              <a:t>Zeitrahmen</a:t>
            </a:r>
          </a:p>
          <a:p>
            <a:r>
              <a:rPr lang="de-DE" dirty="0"/>
              <a:t>Fragen nach Vorträgen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0339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AME 05_02: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130 ha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04057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>
              <a:buFont typeface="Wingdings"/>
              <a:buChar char="è"/>
            </a:pPr>
            <a:r>
              <a:rPr lang="de-DE" dirty="0"/>
              <a:t> "Diese militärischen Belange müssen im Genehmigungsverfahren berücksichtigt 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      werden und können zu Einschränkungen der Nutzbarkeit der WEA führen.“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7407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9093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==》</a:t>
            </a:r>
            <a:r>
              <a:rPr lang="de-DE" b="1" u="sng" dirty="0"/>
              <a:t>Anmerkung:</a:t>
            </a:r>
            <a:r>
              <a:rPr lang="de-DE" dirty="0"/>
              <a:t> Nicht nachvollziehbar, ob dies tatsächlich geprüft wurde !!!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Um übermäßige und planerisch unzumutbare Belastung einzelner Ortslagen und das Landschaftsbild zu begrenzen, werden derartige Standorte einer zusätzlichen Einzelprüfung unterzogen (ggf. Flächenverkleinerung.</a:t>
            </a:r>
          </a:p>
          <a:p>
            <a:endParaRPr lang="de-DE" dirty="0"/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BGBl Viertes Gesetz zur Änderung des BNatSchG aus Juli 2022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4.3.1 Rotmilan / Schwarzmilan / Wanderfalke / Weißstorch / Uhu --&gt; Nahbereich 500m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Ausschluss Schutzbereich: Nahbereich gemäß Anlage 1 § 45 BNatSchG --&gt; 500m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10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 stellt sich die Frage, von wo bis wo gemessen wurde ?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Quelle (S. 311):</a:t>
            </a:r>
          </a:p>
          <a:p>
            <a:endParaRPr lang="de-DE" sz="2800" dirty="0"/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Friedhof östlich in 250m</a:t>
            </a:r>
          </a:p>
          <a:p>
            <a:endParaRPr lang="de-DE" sz="2800" dirty="0"/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Sportplatz westlich 750m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10838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 Folie 17: </a:t>
            </a:r>
          </a:p>
          <a:p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RROP - Teil C Umweltbericht - Anhang 2 - Gebietsblatt AME 05 (Seite 8 ff) </a:t>
            </a:r>
            <a:b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6033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die Einzelinteressen der Oldendorfer entsprechend vertreten zu wissen, sollte sich </a:t>
            </a:r>
          </a:p>
          <a:p>
            <a:r>
              <a:rPr lang="de-DE" dirty="0"/>
              <a:t>    jeder „betroffene“ Bürger persönlich an den </a:t>
            </a:r>
            <a:r>
              <a:rPr lang="de-DE" b="1" u="sng" dirty="0"/>
              <a:t>Gemeinderat</a:t>
            </a:r>
            <a:r>
              <a:rPr lang="de-DE" dirty="0"/>
              <a:t> wenden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Nächste Gemeinderatssitzung: </a:t>
            </a:r>
            <a:r>
              <a:rPr lang="de-DE" u="sng" dirty="0"/>
              <a:t>29. März 2023</a:t>
            </a:r>
            <a:r>
              <a:rPr lang="de-DE" dirty="0"/>
              <a:t>, 19.00 Uhr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 marL="271463"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gemäß Gemeinderatssitzung vom 01.03.2023 </a:t>
            </a:r>
          </a:p>
          <a:p>
            <a:pPr marL="271463"/>
            <a:endParaRPr lang="de-DE" dirty="0">
              <a:sym typeface="Wingdings" pitchFamily="2" charset="2"/>
            </a:endParaRPr>
          </a:p>
          <a:p>
            <a:pPr marL="541338"/>
            <a:r>
              <a:rPr lang="de-DE" dirty="0">
                <a:sym typeface="Wingdings" pitchFamily="2" charset="2"/>
              </a:rPr>
              <a:t> werde sich der Gemeinderat an diesem Tage mit dem Thema RROP /    </a:t>
            </a:r>
          </a:p>
          <a:p>
            <a:pPr marL="541338"/>
            <a:r>
              <a:rPr lang="de-DE" dirty="0">
                <a:sym typeface="Wingdings" pitchFamily="2" charset="2"/>
              </a:rPr>
              <a:t>     Potenzialfläche AME 05-02 befassen</a:t>
            </a:r>
          </a:p>
          <a:p>
            <a:pPr marL="541338"/>
            <a:endParaRPr lang="de-DE" dirty="0">
              <a:sym typeface="Wingdings" pitchFamily="2" charset="2"/>
            </a:endParaRPr>
          </a:p>
          <a:p>
            <a:pPr marL="541338"/>
            <a:r>
              <a:rPr lang="de-DE" dirty="0">
                <a:sym typeface="Wingdings" pitchFamily="2" charset="2"/>
              </a:rPr>
              <a:t> sei es vorgesehen, gemeinsam mit der SG Amelinghausen eine Stellungnahme   </a:t>
            </a:r>
          </a:p>
          <a:p>
            <a:pPr marL="541338"/>
            <a:r>
              <a:rPr lang="de-DE" dirty="0">
                <a:sym typeface="Wingdings" pitchFamily="2" charset="2"/>
              </a:rPr>
              <a:t>     zum RROP zu verfassen</a:t>
            </a:r>
            <a:r>
              <a:rPr lang="de-DE" dirty="0"/>
              <a:t>            </a:t>
            </a:r>
          </a:p>
          <a:p>
            <a:r>
              <a:rPr lang="de-DE" dirty="0"/>
              <a:t> </a:t>
            </a:r>
          </a:p>
          <a:p>
            <a:pPr marL="271463"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u="sng" dirty="0"/>
              <a:t>Bedenken:</a:t>
            </a:r>
            <a:r>
              <a:rPr lang="de-DE" dirty="0"/>
              <a:t> In einer gemeinsamen Stellungnahme ist nicht auszuschließen, dass die </a:t>
            </a:r>
          </a:p>
          <a:p>
            <a:pPr marL="271463"/>
            <a:r>
              <a:rPr lang="de-DE" dirty="0"/>
              <a:t>                        Belange unserer Gemeinde zu </a:t>
            </a:r>
            <a:r>
              <a:rPr lang="de-DE" u="sng" dirty="0"/>
              <a:t>AME 05-02 </a:t>
            </a:r>
            <a:r>
              <a:rPr lang="de-DE" dirty="0"/>
              <a:t>nicht entsprechend              </a:t>
            </a:r>
          </a:p>
          <a:p>
            <a:pPr marL="271463"/>
            <a:r>
              <a:rPr lang="de-DE" dirty="0"/>
              <a:t>                        berücksichtigt werden (können).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8619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de-DE" dirty="0"/>
              <a:t>„Im </a:t>
            </a:r>
            <a:r>
              <a:rPr lang="de-DE" b="1" dirty="0"/>
              <a:t>Beteiligungsverfahren</a:t>
            </a:r>
            <a:r>
              <a:rPr lang="de-DE" dirty="0"/>
              <a:t> zur Neuaufstellung des Regionalen Raumordnungsprogramms (RROP) 2025 besteht für alle Bürgerinnen und Bürger die Möglichkeit, eine Stellungnahme zum ersten Entwurf abzugeben. Auf der Online-Beteiligungsplattform </a:t>
            </a:r>
            <a:r>
              <a:rPr lang="de-DE" dirty="0">
                <a:hlinkClick r:id="rId3"/>
              </a:rPr>
              <a:t>BO.PLUS</a:t>
            </a:r>
            <a:r>
              <a:rPr lang="de-DE" dirty="0"/>
              <a:t> können die Unterlagen eingesehen, heruntergeladen und Stellungnahmen direkt eingereicht werden.“ </a:t>
            </a:r>
          </a:p>
          <a:p>
            <a:pPr algn="just"/>
            <a:endParaRPr lang="de-DE" dirty="0"/>
          </a:p>
          <a:p>
            <a:pPr algn="just">
              <a:buFont typeface="Wingdings" pitchFamily="2" charset="2"/>
              <a:buChar char="Ø"/>
            </a:pPr>
            <a:r>
              <a:rPr lang="de-DE" dirty="0"/>
              <a:t> Institutionen (z.B. Gemeinden) und Bürger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172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Grundlage:</a:t>
            </a:r>
            <a:r>
              <a:rPr lang="de-DE" dirty="0"/>
              <a:t> LROP 2022 - Vorranggebiete</a:t>
            </a:r>
          </a:p>
          <a:p>
            <a:endParaRPr lang="de-DE" dirty="0"/>
          </a:p>
          <a:p>
            <a:r>
              <a:rPr lang="de-DE" u="sng" dirty="0"/>
              <a:t>LK Lüneburg:</a:t>
            </a:r>
            <a:r>
              <a:rPr lang="de-DE" dirty="0"/>
              <a:t> Räumliche Konzentration / Potentialflächenanalyse</a:t>
            </a:r>
          </a:p>
          <a:p>
            <a:endParaRPr lang="de-DE" dirty="0"/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gemäß Umweltministerium NI: LK Lüneburg hat 4,72 % auszuweisen !!! 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Immer dann zulässig, wenn öffentliche Belange nicht entgegenstehen. (gem. § 35 I 5 – BauGB) </a:t>
            </a:r>
            <a:r>
              <a:rPr lang="de-DE" sz="1800" dirty="0">
                <a:sym typeface="Wingdings" panose="05000000000000000000" pitchFamily="2" charset="2"/>
              </a:rPr>
              <a:t> Naturschutz / Schädliche Umwelteinwirkungen / Orts-/Landschaftsbild </a:t>
            </a:r>
            <a:endParaRPr lang="de-DE" sz="1800" dirty="0"/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Vögel --&gt; § 45b BNatSchG Anlage 1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4592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2.3 </a:t>
            </a:r>
            <a:r>
              <a:rPr lang="de-DE" b="1" u="sng" dirty="0"/>
              <a:t>Methodische Schritte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/>
              <a:t>Differenzierung zwischen harten (WEA tatsächlich/rechtlich unmöglich) und weichen </a:t>
            </a:r>
            <a:r>
              <a:rPr lang="de-DE" i="1" u="sng" dirty="0"/>
              <a:t>Ausschlusszonen </a:t>
            </a:r>
            <a:r>
              <a:rPr lang="de-DE" dirty="0"/>
              <a:t>(WEA möglich/jedoch gemäß LK ausgeschlossen)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entfällt gemäß </a:t>
            </a:r>
            <a:r>
              <a:rPr lang="de-DE" dirty="0" err="1"/>
              <a:t>WaLG</a:t>
            </a:r>
            <a:endParaRPr lang="de-DE" dirty="0"/>
          </a:p>
          <a:p>
            <a:endParaRPr lang="de-DE" dirty="0"/>
          </a:p>
          <a:p>
            <a:r>
              <a:rPr lang="de-DE" u="sng" dirty="0"/>
              <a:t>Einzelfallprüfung:</a:t>
            </a:r>
            <a:r>
              <a:rPr lang="de-DE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 Öffentliche und private Belange 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 Artenschutzrechtliche Tatbestände gemäß BNatSchG § 44 I </a:t>
            </a:r>
          </a:p>
          <a:p>
            <a:endParaRPr lang="de-DE" dirty="0"/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Leitfaden Umsetzung des Artenschutzes bei der Planung und Genehmigung von WEA in NI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--&gt; Artenschutzrechtliche Tatbestände § 44 I BNatSchG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7692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Ermittlung der Referenzanlage --&gt; "... heute erhältlichen und zukünftig überwiegend zu errichtenden WEA..."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"...gerundete Maße von 200m Gesamthöhe mit Rotordurchmesser 120m..."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"... für die kommenden Jahre zu erwartenden Größenordnung..." 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Aus juristischer Sicht: Verwertbarkeit mind. zweifelhaft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0426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Bedrängende Wirkung: ... bei Unterschreitung der 2-3-fachen Abstandes der Anlagenhöhe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Schallemissionen: bei 7 WEA 40 dB (bei Entfernung ca. 800 m)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Emission = Schädigende Einflüsse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Immissionen = schutzwürdige Güter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745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2.6 </a:t>
            </a:r>
            <a:r>
              <a:rPr lang="de-DE" b="1" u="sng" dirty="0"/>
              <a:t>Datengrundlagen</a:t>
            </a:r>
          </a:p>
          <a:p>
            <a:endParaRPr lang="de-DE" b="1" u="sng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Einzelfallprüfung für die Potentialflächen bei</a:t>
            </a:r>
          </a:p>
          <a:p>
            <a:r>
              <a:rPr lang="de-DE" dirty="0"/>
              <a:t>    ... konkurrierende zeichnerische Festlegungen / Luftbildauswertungen / Landschaftsrahmenplan</a:t>
            </a:r>
          </a:p>
          <a:p>
            <a:endParaRPr lang="de-DE" dirty="0"/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Periodischen Schattenwurf --&gt; ostwärts 1.300m / Unzumutbarkeit ab 30 Min/Tag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Belästigungsgrenze 140m Höhe --&gt; Widerspruch </a:t>
            </a: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2214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(Geoinformationssystem [GIS])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3.1 </a:t>
            </a:r>
            <a:r>
              <a:rPr lang="de-DE" b="1" dirty="0"/>
              <a:t>Harte Ausschlusskriterien </a:t>
            </a:r>
            <a:r>
              <a:rPr lang="de-DE" dirty="0"/>
              <a:t>(Tabelle 21)</a:t>
            </a: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</a:t>
            </a:r>
            <a:r>
              <a:rPr lang="de-DE" dirty="0"/>
              <a:t> enger baulicher Zusammenhang / Schutzabstand: 2-fache Anlagenhöhe</a:t>
            </a:r>
          </a:p>
          <a:p>
            <a:endParaRPr lang="de-DE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de-DE" dirty="0"/>
              <a:t>Wohnnutzung außerhalb der Ortslagen / Splittersiedlungen § 35 BauGB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77147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Abstände unter 800m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Überschreitung der Werte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A090E-EAC2-435B-85D4-ECD310FBC59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181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xmlns="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xmlns="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xmlns="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0980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1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57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82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xmlns="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xmlns="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xmlns="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xmlns="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xmlns="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xmlns="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382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32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44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59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13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C89B2F1-1E32-44DB-B50E-BEA1896CAD8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777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0E80DA6-B971-46B7-B0D3-8581AE0B6AC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202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56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klg.eu/rrop20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695" y="1049867"/>
            <a:ext cx="4604906" cy="55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564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9" name="Rechteck 8"/>
          <p:cNvSpPr/>
          <p:nvPr/>
        </p:nvSpPr>
        <p:spPr>
          <a:xfrm>
            <a:off x="1413934" y="1310902"/>
            <a:ext cx="972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3. </a:t>
            </a:r>
            <a:r>
              <a:rPr lang="de-DE" b="1" u="sng" dirty="0"/>
              <a:t>Gesamträumliche Analyse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868487" y="2025936"/>
            <a:ext cx="9008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/>
              <a:t> WEA: 			Grenzbebauung auf Potentialfläche</a:t>
            </a:r>
          </a:p>
        </p:txBody>
      </p:sp>
      <p:sp>
        <p:nvSpPr>
          <p:cNvPr id="16" name="Rechteck 15"/>
          <p:cNvSpPr/>
          <p:nvPr/>
        </p:nvSpPr>
        <p:spPr>
          <a:xfrm>
            <a:off x="1851554" y="2734776"/>
            <a:ext cx="9025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 Schutzabstände:</a:t>
            </a:r>
            <a:r>
              <a:rPr lang="de-DE" dirty="0"/>
              <a:t> 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b="1" u="sng" dirty="0"/>
              <a:t>Innenbereich</a:t>
            </a:r>
            <a:r>
              <a:rPr lang="de-DE" b="1" dirty="0"/>
              <a:t> </a:t>
            </a:r>
            <a:r>
              <a:rPr lang="de-DE" dirty="0"/>
              <a:t>(Ortschaft Oldendorf (Luhe):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r>
              <a:rPr lang="de-DE" dirty="0">
                <a:sym typeface="Wingdings" pitchFamily="2" charset="2"/>
              </a:rPr>
              <a:t>     I</a:t>
            </a:r>
            <a:r>
              <a:rPr lang="de-DE" dirty="0"/>
              <a:t>mmissionswerte: 	Tag 55 dB / Nacht 40 dB</a:t>
            </a:r>
          </a:p>
        </p:txBody>
      </p:sp>
      <p:sp>
        <p:nvSpPr>
          <p:cNvPr id="17" name="Rechteck 16"/>
          <p:cNvSpPr/>
          <p:nvPr/>
        </p:nvSpPr>
        <p:spPr>
          <a:xfrm>
            <a:off x="1851554" y="4551612"/>
            <a:ext cx="9257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b="1" u="sng" dirty="0"/>
              <a:t>Außenbereich</a:t>
            </a:r>
            <a:r>
              <a:rPr lang="de-DE" dirty="0"/>
              <a:t> (Splittersiedlungen --&gt; Neu-Oldendorf)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r>
              <a:rPr lang="de-DE" dirty="0"/>
              <a:t>    </a:t>
            </a:r>
            <a:r>
              <a:rPr lang="de-DE" dirty="0">
                <a:sym typeface="Wingdings" pitchFamily="2" charset="2"/>
              </a:rPr>
              <a:t> I</a:t>
            </a:r>
            <a:r>
              <a:rPr lang="de-DE" dirty="0"/>
              <a:t>mmissionswerte: 	Tag 60 dB / Nacht 45 dB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9" name="Rechteck 8"/>
          <p:cNvSpPr/>
          <p:nvPr/>
        </p:nvSpPr>
        <p:spPr>
          <a:xfrm>
            <a:off x="1413933" y="1309006"/>
            <a:ext cx="9414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3.3 </a:t>
            </a:r>
            <a:r>
              <a:rPr lang="de-DE" b="1" u="sng" dirty="0"/>
              <a:t>Schutzabstände zu Wohnnutzung sowie Erholungsfunktion</a:t>
            </a:r>
          </a:p>
          <a:p>
            <a:endParaRPr lang="de-DE" dirty="0"/>
          </a:p>
          <a:p>
            <a:r>
              <a:rPr lang="de-DE" b="1" u="sng" dirty="0"/>
              <a:t>Innenbereich:</a:t>
            </a:r>
          </a:p>
          <a:p>
            <a:pPr>
              <a:buFont typeface="Wingdings" pitchFamily="2" charset="2"/>
              <a:buChar char="Ø"/>
            </a:pPr>
            <a:endParaRPr lang="de-DE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    </a:t>
            </a:r>
            <a:r>
              <a:rPr lang="de-DE" dirty="0"/>
              <a:t>weiche Ausschlusszone: 	400-800m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    b</a:t>
            </a:r>
            <a:r>
              <a:rPr lang="de-DE" dirty="0"/>
              <a:t>edrängende Wirkung: 	bis 3-fache Anlagenhöhe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    </a:t>
            </a:r>
            <a:r>
              <a:rPr lang="de-DE" dirty="0"/>
              <a:t>Lärm: 			Überschreitung der geltenden Werte bis 800m</a:t>
            </a:r>
          </a:p>
          <a:p>
            <a:r>
              <a:rPr lang="de-DE" dirty="0"/>
              <a:t>	  			Überschreitungen nicht auszuschließen bis 1.000m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    </a:t>
            </a:r>
            <a:r>
              <a:rPr lang="de-DE" dirty="0"/>
              <a:t>Schattenwirkung:		bis 30 Min/Tag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in östl. Richtung ca. 1.300m</a:t>
            </a:r>
          </a:p>
        </p:txBody>
      </p:sp>
      <p:sp>
        <p:nvSpPr>
          <p:cNvPr id="10" name="Rechteck 9"/>
          <p:cNvSpPr/>
          <p:nvPr/>
        </p:nvSpPr>
        <p:spPr>
          <a:xfrm>
            <a:off x="1413933" y="4339220"/>
            <a:ext cx="10583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Außenbereich:</a:t>
            </a:r>
            <a:r>
              <a:rPr lang="de-DE" dirty="0"/>
              <a:t>   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    </a:t>
            </a:r>
            <a:r>
              <a:rPr lang="de-DE" dirty="0"/>
              <a:t>weiche Ausschlusszone: 	400-600m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    </a:t>
            </a:r>
            <a:r>
              <a:rPr lang="de-DE" dirty="0"/>
              <a:t>bedrängende Wirkung: 	"ausgeschlossen" !!!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    </a:t>
            </a:r>
            <a:r>
              <a:rPr lang="de-DE" dirty="0"/>
              <a:t>Lärm und Schattenwirkung: 	wie Innenbereich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    geringerer Schutzanspruch  =	es bestehen Optimierungsmöglichkeiten !!!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8" name="Rechteck 7"/>
          <p:cNvSpPr/>
          <p:nvPr/>
        </p:nvSpPr>
        <p:spPr>
          <a:xfrm>
            <a:off x="1413932" y="1803105"/>
            <a:ext cx="100898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3.4 </a:t>
            </a:r>
            <a:r>
              <a:rPr lang="de-DE" b="1" u="sng" dirty="0"/>
              <a:t>Ergebnis LK Lüneburg</a:t>
            </a:r>
            <a:r>
              <a:rPr lang="de-DE" dirty="0"/>
              <a:t> </a:t>
            </a:r>
          </a:p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Gebiet insgesamt: 	132.550 ha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Ausschlusszonen: 	116.365 ha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87,8 % von Windenergienutzung ausgeschlossen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 lvl="6"/>
            <a:r>
              <a:rPr lang="de-DE" b="1" dirty="0"/>
              <a:t> Einzelprüfung  für  16.185 ha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5" name="Rechteck 4"/>
          <p:cNvSpPr/>
          <p:nvPr/>
        </p:nvSpPr>
        <p:spPr>
          <a:xfrm>
            <a:off x="1371599" y="1943987"/>
            <a:ext cx="938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Militärische Belange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371599" y="2719907"/>
            <a:ext cx="9614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</a:t>
            </a:r>
            <a:r>
              <a:rPr lang="de-DE" b="1" dirty="0"/>
              <a:t>Potentialfläche AME-05 </a:t>
            </a:r>
            <a:r>
              <a:rPr lang="de-DE" dirty="0"/>
              <a:t>(Seite 312) liegt</a:t>
            </a:r>
          </a:p>
          <a:p>
            <a:endParaRPr lang="de-DE" dirty="0"/>
          </a:p>
          <a:p>
            <a:pPr lvl="2">
              <a:buFont typeface="Wingdings" pitchFamily="2" charset="2"/>
              <a:buChar char="Ø"/>
            </a:pPr>
            <a:r>
              <a:rPr lang="de-DE" dirty="0"/>
              <a:t> im Interessengebiet der Luftverteidigungsanlage Visselhövede</a:t>
            </a:r>
          </a:p>
          <a:p>
            <a:pPr lvl="2">
              <a:buFont typeface="Wingdings" pitchFamily="2" charset="2"/>
              <a:buChar char="Ø"/>
            </a:pPr>
            <a:endParaRPr lang="de-DE" dirty="0"/>
          </a:p>
          <a:p>
            <a:pPr lvl="2">
              <a:buFont typeface="Wingdings" pitchFamily="2" charset="2"/>
              <a:buChar char="Ø"/>
            </a:pPr>
            <a:r>
              <a:rPr lang="de-DE" dirty="0"/>
              <a:t> in der Emissionsschutzzone TrÜbPl Munster/Nord</a:t>
            </a:r>
          </a:p>
          <a:p>
            <a:pPr lvl="2">
              <a:buFont typeface="Wingdings" pitchFamily="2" charset="2"/>
              <a:buChar char="Ø"/>
            </a:pPr>
            <a:endParaRPr lang="de-DE" dirty="0"/>
          </a:p>
          <a:p>
            <a:pPr lvl="2">
              <a:buFont typeface="Wingdings" pitchFamily="2" charset="2"/>
              <a:buChar char="Ø"/>
            </a:pPr>
            <a:r>
              <a:rPr lang="de-DE" dirty="0"/>
              <a:t> im Zuständigkeitsbereich von Flugplätzen der Bundeswehr</a:t>
            </a:r>
          </a:p>
          <a:p>
            <a:pPr lvl="2"/>
            <a:endParaRPr lang="de-DE" dirty="0"/>
          </a:p>
          <a:p>
            <a:pPr lvl="2">
              <a:buFont typeface="Wingdings" pitchFamily="2" charset="2"/>
              <a:buChar char="Ø"/>
            </a:pPr>
            <a:r>
              <a:rPr lang="de-DE" dirty="0"/>
              <a:t> in einer „Jettiefflugzone“ !!! 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3" cstate="print"/>
          <a:srcRect t="12462" r="4202"/>
          <a:stretch/>
        </p:blipFill>
        <p:spPr bwMode="auto">
          <a:xfrm>
            <a:off x="2577254" y="2213633"/>
            <a:ext cx="6841066" cy="444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422400" y="1290303"/>
            <a:ext cx="934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u="sng" dirty="0"/>
              <a:t> </a:t>
            </a:r>
            <a:r>
              <a:rPr lang="de-DE" b="1" u="sng" dirty="0"/>
              <a:t>Auskunft Luftfahrtamt der Bundeswehr (</a:t>
            </a:r>
            <a:r>
              <a:rPr lang="de-DE" b="1" u="sng" dirty="0" err="1"/>
              <a:t>LufABw</a:t>
            </a:r>
            <a:r>
              <a:rPr lang="de-DE" b="1" u="sng" dirty="0"/>
              <a:t>)</a:t>
            </a:r>
          </a:p>
          <a:p>
            <a:endParaRPr lang="de-DE" u="sng" dirty="0"/>
          </a:p>
          <a:p>
            <a:r>
              <a:rPr lang="de-DE" dirty="0"/>
              <a:t>    "</a:t>
            </a:r>
            <a:r>
              <a:rPr lang="de-DE" dirty="0" err="1"/>
              <a:t>Night</a:t>
            </a:r>
            <a:r>
              <a:rPr lang="de-DE" dirty="0"/>
              <a:t> Low </a:t>
            </a:r>
            <a:r>
              <a:rPr lang="de-DE" dirty="0" err="1"/>
              <a:t>Flying</a:t>
            </a:r>
            <a:r>
              <a:rPr lang="de-DE" dirty="0"/>
              <a:t> System Germany" ENR 6 - 2- Flugbereich zw. LJ 1+2 bis KJ 4    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71A87B60-0E2D-6FD4-22BF-AE5393DA49B5}"/>
              </a:ext>
            </a:extLst>
          </p:cNvPr>
          <p:cNvSpPr/>
          <p:nvPr/>
        </p:nvSpPr>
        <p:spPr>
          <a:xfrm>
            <a:off x="5142554" y="5737412"/>
            <a:ext cx="921173" cy="519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6" name="Rechteck 5"/>
          <p:cNvSpPr/>
          <p:nvPr/>
        </p:nvSpPr>
        <p:spPr>
          <a:xfrm>
            <a:off x="1344706" y="1499800"/>
            <a:ext cx="939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4.3.1 </a:t>
            </a:r>
            <a:r>
              <a:rPr lang="de-DE" b="1" u="sng" dirty="0"/>
              <a:t>Übersicht der zu berücksichtigen Einzelbelange </a:t>
            </a:r>
            <a:r>
              <a:rPr lang="de-DE" dirty="0"/>
              <a:t>(Seite 284 / Tabelle 24)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Brutplätze kollisionsgefährdeter bzw. sehr störungsempfindlicher Vogelarten </a:t>
            </a:r>
          </a:p>
          <a:p>
            <a:r>
              <a:rPr lang="de-DE" dirty="0"/>
              <a:t>    (</a:t>
            </a:r>
            <a:r>
              <a:rPr lang="de-DE" sz="1800" dirty="0">
                <a:effectLst/>
                <a:ea typeface="Times New Roman" panose="02020603050405020304" pitchFamily="18" charset="0"/>
              </a:rPr>
              <a:t>Rotmilan / Schwarzmilan / Wanderfalke / Weißstorch / Uhu u.a.</a:t>
            </a:r>
            <a:r>
              <a:rPr lang="de-DE" dirty="0"/>
              <a:t>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A</a:t>
            </a:r>
            <a:r>
              <a:rPr lang="de-DE" dirty="0"/>
              <a:t>usschluss Schutzbereich: Nahbereich (500m) gemäß Anlage 1 zu § 45 BNatSchG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05467" y="4047404"/>
            <a:ext cx="9381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4.3.3 </a:t>
            </a:r>
            <a:r>
              <a:rPr lang="de-DE" b="1" u="sng" dirty="0"/>
              <a:t>Prüfung auf Überbelastung von Ortschaften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zusätzliche Einzelprüfung zwecks Flächenverkleinerung</a:t>
            </a:r>
          </a:p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5" name="Rechteck 4"/>
          <p:cNvSpPr/>
          <p:nvPr/>
        </p:nvSpPr>
        <p:spPr>
          <a:xfrm>
            <a:off x="1380066" y="1842407"/>
            <a:ext cx="10595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Potentialfläche AME _05_02 (Oldendorf (Luhe)</a:t>
            </a:r>
            <a:r>
              <a:rPr lang="de-DE" b="1" dirty="0"/>
              <a:t> </a:t>
            </a:r>
            <a:r>
              <a:rPr lang="de-DE" dirty="0"/>
              <a:t>(Seite 310 ff)</a:t>
            </a:r>
          </a:p>
          <a:p>
            <a:endParaRPr lang="de-DE" dirty="0"/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Oldendorf (Luhe) östlich in 800m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Neu-Oldendorf (Außenbereich) "mit einigen Wohnplätzen" nördlich in 600m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innerhalb des Naturpark Lüneburger Heide 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im direkten Umfeld des Landschaftsschutzgebietes LK Lüneburg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007BD60-C100-33BA-6642-240A310D8A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022" y="990600"/>
            <a:ext cx="9331045" cy="541019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E3EC69E-E0C4-50B8-50A4-14BF0BE4AA77}"/>
              </a:ext>
            </a:extLst>
          </p:cNvPr>
          <p:cNvSpPr/>
          <p:nvPr/>
        </p:nvSpPr>
        <p:spPr>
          <a:xfrm>
            <a:off x="7628467" y="1536947"/>
            <a:ext cx="2929466" cy="233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C29501EB-AB2F-188D-206A-1EB4BD9DB05E}"/>
              </a:ext>
            </a:extLst>
          </p:cNvPr>
          <p:cNvSpPr/>
          <p:nvPr/>
        </p:nvSpPr>
        <p:spPr>
          <a:xfrm>
            <a:off x="1506290" y="1761566"/>
            <a:ext cx="6105244" cy="233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</p:spTree>
    <p:extLst>
      <p:ext uri="{BB962C8B-B14F-4D97-AF65-F5344CB8AC3E}">
        <p14:creationId xmlns:p14="http://schemas.microsoft.com/office/powerpoint/2010/main" xmlns="" val="347948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1444"/>
          </a:xfrm>
        </p:spPr>
        <p:txBody>
          <a:bodyPr>
            <a:noAutofit/>
          </a:bodyPr>
          <a:lstStyle/>
          <a:p>
            <a:pPr algn="ctr"/>
            <a:r>
              <a:rPr lang="de-DE" sz="3600" u="sng" dirty="0">
                <a:latin typeface="+mn-lt"/>
              </a:rPr>
              <a:t>BI – Windkraft Oldendorf (Luhe)</a:t>
            </a:r>
            <a:endParaRPr lang="de-DE" sz="3600" u="sng" dirty="0"/>
          </a:p>
        </p:txBody>
      </p:sp>
      <p:sp>
        <p:nvSpPr>
          <p:cNvPr id="7" name="Abgerundetes Rechteck 10">
            <a:extLst>
              <a:ext uri="{FF2B5EF4-FFF2-40B4-BE49-F238E27FC236}">
                <a16:creationId xmlns:a16="http://schemas.microsoft.com/office/drawing/2014/main" xmlns="" id="{1C6CE8C3-5E8E-D558-BC94-1A727D6D92F5}"/>
              </a:ext>
            </a:extLst>
          </p:cNvPr>
          <p:cNvSpPr/>
          <p:nvPr/>
        </p:nvSpPr>
        <p:spPr>
          <a:xfrm>
            <a:off x="2711342" y="4679912"/>
            <a:ext cx="5330799" cy="4726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11">
            <a:extLst>
              <a:ext uri="{FF2B5EF4-FFF2-40B4-BE49-F238E27FC236}">
                <a16:creationId xmlns:a16="http://schemas.microsoft.com/office/drawing/2014/main" xmlns="" id="{D900FD85-F165-42D2-6584-D3CC966EC272}"/>
              </a:ext>
            </a:extLst>
          </p:cNvPr>
          <p:cNvSpPr/>
          <p:nvPr/>
        </p:nvSpPr>
        <p:spPr>
          <a:xfrm>
            <a:off x="1705881" y="4758693"/>
            <a:ext cx="888466" cy="315126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1CD73E91-ACA4-01F1-25C9-0812701557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363" y="1533374"/>
            <a:ext cx="9305274" cy="520221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5ECC98CA-55F2-0441-23CE-F597F3E01035}"/>
              </a:ext>
            </a:extLst>
          </p:cNvPr>
          <p:cNvSpPr/>
          <p:nvPr/>
        </p:nvSpPr>
        <p:spPr>
          <a:xfrm>
            <a:off x="1511097" y="4239807"/>
            <a:ext cx="7531303" cy="442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C4CBC936-C34A-3557-09A4-5709A601B908}"/>
              </a:ext>
            </a:extLst>
          </p:cNvPr>
          <p:cNvSpPr/>
          <p:nvPr/>
        </p:nvSpPr>
        <p:spPr>
          <a:xfrm>
            <a:off x="1443363" y="5038166"/>
            <a:ext cx="3872708" cy="286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F0E5697F-28A4-16C4-C98A-41E361E49EC7}"/>
              </a:ext>
            </a:extLst>
          </p:cNvPr>
          <p:cNvSpPr/>
          <p:nvPr/>
        </p:nvSpPr>
        <p:spPr>
          <a:xfrm>
            <a:off x="6096000" y="4860772"/>
            <a:ext cx="3214120" cy="236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DEB454EC-19C2-7048-5A9E-134EDFB19EE8}"/>
              </a:ext>
            </a:extLst>
          </p:cNvPr>
          <p:cNvSpPr/>
          <p:nvPr/>
        </p:nvSpPr>
        <p:spPr>
          <a:xfrm>
            <a:off x="1519563" y="3191435"/>
            <a:ext cx="4374731" cy="251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028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2F260E3-8E70-6523-C126-8307892E72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031" y="1261533"/>
            <a:ext cx="9192204" cy="520081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AB76F340-0E4F-FBF6-357D-38C36135064C}"/>
              </a:ext>
            </a:extLst>
          </p:cNvPr>
          <p:cNvSpPr/>
          <p:nvPr/>
        </p:nvSpPr>
        <p:spPr>
          <a:xfrm>
            <a:off x="1508364" y="3259667"/>
            <a:ext cx="7688926" cy="425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40DFEF3F-44FD-9190-9B89-2224995EBBD9}"/>
              </a:ext>
            </a:extLst>
          </p:cNvPr>
          <p:cNvSpPr/>
          <p:nvPr/>
        </p:nvSpPr>
        <p:spPr>
          <a:xfrm>
            <a:off x="1524000" y="4469901"/>
            <a:ext cx="7645399" cy="66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</p:spTree>
    <p:extLst>
      <p:ext uri="{BB962C8B-B14F-4D97-AF65-F5344CB8AC3E}">
        <p14:creationId xmlns:p14="http://schemas.microsoft.com/office/powerpoint/2010/main" xmlns="" val="397671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96004" y="4894829"/>
            <a:ext cx="934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u="sng" dirty="0">
                <a:cs typeface="Arial" pitchFamily="34" charset="0"/>
              </a:rPr>
              <a:t>Quellen:</a:t>
            </a:r>
          </a:p>
          <a:p>
            <a:pPr algn="ctr"/>
            <a:r>
              <a:rPr lang="de-DE" dirty="0">
                <a:cs typeface="Arial" pitchFamily="34" charset="0"/>
              </a:rPr>
              <a:t>https://lklg.eu/rrop2025</a:t>
            </a:r>
          </a:p>
          <a:p>
            <a:pPr algn="ctr"/>
            <a:r>
              <a:rPr lang="de-DE" dirty="0">
                <a:cs typeface="Arial" pitchFamily="34" charset="0"/>
              </a:rPr>
              <a:t>www.entera1.de/188_rrop_lueneburg</a:t>
            </a:r>
          </a:p>
          <a:p>
            <a:pPr algn="ctr"/>
            <a:r>
              <a:rPr lang="de-DE" dirty="0">
                <a:cs typeface="Arial" pitchFamily="34" charset="0"/>
              </a:rPr>
              <a:t>Online-Beteiligungsplattform „BO.PLUS“</a:t>
            </a:r>
          </a:p>
        </p:txBody>
      </p:sp>
      <p:sp>
        <p:nvSpPr>
          <p:cNvPr id="5" name="Rechteck 4"/>
          <p:cNvSpPr/>
          <p:nvPr/>
        </p:nvSpPr>
        <p:spPr>
          <a:xfrm>
            <a:off x="1413933" y="2631885"/>
            <a:ext cx="936413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cs typeface="Arial" pitchFamily="34" charset="0"/>
              </a:rPr>
              <a:t>RROP</a:t>
            </a:r>
          </a:p>
          <a:p>
            <a:pPr algn="ctr"/>
            <a:endParaRPr lang="de-DE" sz="1200" b="1" dirty="0">
              <a:cs typeface="Arial" pitchFamily="34" charset="0"/>
            </a:endParaRPr>
          </a:p>
          <a:p>
            <a:pPr algn="ctr"/>
            <a:r>
              <a:rPr lang="de-DE" sz="3200" dirty="0">
                <a:cs typeface="Arial" pitchFamily="34" charset="0"/>
              </a:rPr>
              <a:t>Regionales Raumordnungsprogramm 2025</a:t>
            </a:r>
          </a:p>
          <a:p>
            <a:pPr algn="ctr"/>
            <a:r>
              <a:rPr lang="de-DE" sz="3200" dirty="0">
                <a:cs typeface="Arial" pitchFamily="34" charset="0"/>
              </a:rPr>
              <a:t>für den Landkreis Lüneburg</a:t>
            </a:r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AF2B139-8C91-B195-2703-F6AC8720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1203230"/>
            <a:ext cx="99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564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D5DD8C6-305A-10FF-60F8-64A1029684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933" y="1175219"/>
            <a:ext cx="9381067" cy="514938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C5EC0796-9390-1BA0-FC26-5602D6D2019F}"/>
              </a:ext>
            </a:extLst>
          </p:cNvPr>
          <p:cNvSpPr/>
          <p:nvPr/>
        </p:nvSpPr>
        <p:spPr>
          <a:xfrm>
            <a:off x="5819588" y="5442572"/>
            <a:ext cx="4769224" cy="251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860E7846-5A68-5E8D-4CA7-2FA4F0D157BC}"/>
              </a:ext>
            </a:extLst>
          </p:cNvPr>
          <p:cNvSpPr/>
          <p:nvPr/>
        </p:nvSpPr>
        <p:spPr>
          <a:xfrm>
            <a:off x="1530475" y="5659718"/>
            <a:ext cx="6165725" cy="251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</p:spTree>
    <p:extLst>
      <p:ext uri="{BB962C8B-B14F-4D97-AF65-F5344CB8AC3E}">
        <p14:creationId xmlns:p14="http://schemas.microsoft.com/office/powerpoint/2010/main" xmlns="" val="161822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5" name="Rechteck 4"/>
          <p:cNvSpPr/>
          <p:nvPr/>
        </p:nvSpPr>
        <p:spPr>
          <a:xfrm>
            <a:off x="1868773" y="2954380"/>
            <a:ext cx="84485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u="sng" dirty="0"/>
          </a:p>
          <a:p>
            <a:pPr algn="ctr"/>
            <a:r>
              <a:rPr lang="de-DE" b="1" u="sng" dirty="0"/>
              <a:t>Interessenvertreter / 1. Ansprechpartner der Bürger </a:t>
            </a:r>
          </a:p>
          <a:p>
            <a:pPr algn="ctr"/>
            <a:endParaRPr lang="de-DE" b="1" u="sng" dirty="0"/>
          </a:p>
          <a:p>
            <a:pPr algn="ctr"/>
            <a:r>
              <a:rPr lang="de-DE" b="1" u="sng" dirty="0"/>
              <a:t>ist unser Gemeinderat</a:t>
            </a:r>
            <a:endParaRPr lang="de-DE" dirty="0"/>
          </a:p>
          <a:p>
            <a:r>
              <a:rPr lang="de-DE" dirty="0"/>
              <a:t>    </a:t>
            </a:r>
          </a:p>
          <a:p>
            <a:endParaRPr lang="de-DE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dirty="0"/>
              <a:t> Nächste Gemeinderatssitzung: </a:t>
            </a:r>
            <a:r>
              <a:rPr lang="de-DE" b="1" u="sng" dirty="0"/>
              <a:t>29. März 2023</a:t>
            </a:r>
            <a:r>
              <a:rPr lang="de-DE" b="1" dirty="0"/>
              <a:t>, 19.00 Uhr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1DAE4921-D845-A8AC-34BE-D2F49219D65F}"/>
              </a:ext>
            </a:extLst>
          </p:cNvPr>
          <p:cNvSpPr/>
          <p:nvPr/>
        </p:nvSpPr>
        <p:spPr>
          <a:xfrm>
            <a:off x="1868773" y="2919928"/>
            <a:ext cx="8676010" cy="228437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D16FA-B396-76FB-F3BD-DBC122234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-1" t="-1" r="-85" b="507"/>
          <a:stretch/>
        </p:blipFill>
        <p:spPr bwMode="auto">
          <a:xfrm>
            <a:off x="5597302" y="1350267"/>
            <a:ext cx="991446" cy="118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17320" y="1122732"/>
            <a:ext cx="934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cs typeface="Arial" pitchFamily="34" charset="0"/>
              </a:rPr>
              <a:t>				https://lklg.eu/rrop2025</a:t>
            </a:r>
          </a:p>
          <a:p>
            <a:r>
              <a:rPr lang="de-DE" dirty="0">
                <a:cs typeface="Arial" pitchFamily="34" charset="0"/>
              </a:rPr>
              <a:t>				www.entera1.de/188_rrop_lueneburg</a:t>
            </a:r>
          </a:p>
          <a:p>
            <a:r>
              <a:rPr lang="de-DE" dirty="0">
                <a:cs typeface="Arial" pitchFamily="34" charset="0"/>
              </a:rPr>
              <a:t>				Online-Beteiligungsplattform „BO.PLUS“</a:t>
            </a:r>
          </a:p>
        </p:txBody>
      </p:sp>
      <p:sp>
        <p:nvSpPr>
          <p:cNvPr id="5" name="Rechteck 4"/>
          <p:cNvSpPr/>
          <p:nvPr/>
        </p:nvSpPr>
        <p:spPr>
          <a:xfrm>
            <a:off x="1238908" y="1318297"/>
            <a:ext cx="14958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500" b="1" u="sng" dirty="0">
                <a:cs typeface="Arial" pitchFamily="34" charset="0"/>
              </a:rPr>
              <a:t>RROP</a:t>
            </a:r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F33BDB26-6798-E1EB-713C-2DED45904104}"/>
              </a:ext>
            </a:extLst>
          </p:cNvPr>
          <p:cNvSpPr/>
          <p:nvPr/>
        </p:nvSpPr>
        <p:spPr>
          <a:xfrm>
            <a:off x="1417320" y="2399159"/>
            <a:ext cx="107780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>
                <a:solidFill>
                  <a:srgbClr val="FF0000"/>
                </a:solidFill>
                <a:cs typeface="Arial" pitchFamily="34" charset="0"/>
              </a:rPr>
              <a:t>Termine: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cs typeface="Arial" pitchFamily="34" charset="0"/>
              </a:rPr>
              <a:t>22.03.2023</a:t>
            </a:r>
            <a:r>
              <a:rPr lang="de-DE" dirty="0">
                <a:cs typeface="Arial" pitchFamily="34" charset="0"/>
              </a:rPr>
              <a:t> – 18:00 Uhr	Infoveranstaltung LK Lüneburg  - </a:t>
            </a:r>
            <a:r>
              <a:rPr lang="de-DE" dirty="0" err="1">
                <a:cs typeface="Arial" pitchFamily="34" charset="0"/>
              </a:rPr>
              <a:t>Lopautalhalle</a:t>
            </a:r>
            <a:endParaRPr lang="de-DE" dirty="0">
              <a:cs typeface="Arial" pitchFamily="34" charset="0"/>
            </a:endParaRPr>
          </a:p>
          <a:p>
            <a:endParaRPr lang="de-DE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cs typeface="Arial" pitchFamily="34" charset="0"/>
              </a:rPr>
              <a:t>29.03.2023</a:t>
            </a:r>
            <a:r>
              <a:rPr lang="de-DE" dirty="0">
                <a:cs typeface="Arial" pitchFamily="34" charset="0"/>
              </a:rPr>
              <a:t> – 19:00 Uhr  	Gemeinderatssitzung Oldendorf (Luhe) – </a:t>
            </a:r>
            <a:r>
              <a:rPr lang="de-DE" dirty="0" err="1">
                <a:cs typeface="Arial" pitchFamily="34" charset="0"/>
              </a:rPr>
              <a:t>Dörphus</a:t>
            </a:r>
            <a:endParaRPr lang="de-DE" dirty="0">
              <a:cs typeface="Arial" pitchFamily="34" charset="0"/>
            </a:endParaRPr>
          </a:p>
          <a:p>
            <a:endParaRPr lang="de-DE" dirty="0">
              <a:cs typeface="Arial" pitchFamily="34" charset="0"/>
            </a:endParaRPr>
          </a:p>
          <a:p>
            <a:endParaRPr lang="de-DE" dirty="0">
              <a:cs typeface="Arial" pitchFamily="34" charset="0"/>
            </a:endParaRPr>
          </a:p>
          <a:p>
            <a:r>
              <a:rPr lang="de-DE" b="1" u="sng" dirty="0">
                <a:solidFill>
                  <a:srgbClr val="FF0000"/>
                </a:solidFill>
                <a:cs typeface="Arial" pitchFamily="34" charset="0"/>
              </a:rPr>
              <a:t>Termine für Antrag sowie Stellungnahme: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cs typeface="Arial" pitchFamily="34" charset="0"/>
              </a:rPr>
              <a:t>bis spätestens 28.03.2023 </a:t>
            </a:r>
            <a:r>
              <a:rPr lang="de-DE" dirty="0">
                <a:cs typeface="Arial" pitchFamily="34" charset="0"/>
              </a:rPr>
              <a:t>	Antrag/Erklärung an den Gemeinderat Oldendorf</a:t>
            </a:r>
          </a:p>
          <a:p>
            <a:endParaRPr lang="de-DE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cs typeface="Arial" pitchFamily="34" charset="0"/>
              </a:rPr>
              <a:t>bis spätestens 17.04.2023</a:t>
            </a:r>
            <a:r>
              <a:rPr lang="de-DE" dirty="0">
                <a:cs typeface="Arial" pitchFamily="34" charset="0"/>
              </a:rPr>
              <a:t>  	Stellungnahme an den Landkreis Lüneburg über BO.PLUS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749C133D-13DD-CC5F-E88E-446307FB8219}"/>
              </a:ext>
            </a:extLst>
          </p:cNvPr>
          <p:cNvSpPr/>
          <p:nvPr/>
        </p:nvSpPr>
        <p:spPr>
          <a:xfrm>
            <a:off x="172720" y="193040"/>
            <a:ext cx="11836400" cy="6502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091DC80E-13EB-2825-D824-A72C3A9BDE77}"/>
              </a:ext>
            </a:extLst>
          </p:cNvPr>
          <p:cNvSpPr/>
          <p:nvPr/>
        </p:nvSpPr>
        <p:spPr>
          <a:xfrm>
            <a:off x="1417320" y="5629966"/>
            <a:ext cx="722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>
                <a:solidFill>
                  <a:srgbClr val="FF0000"/>
                </a:solidFill>
                <a:cs typeface="Arial" pitchFamily="34" charset="0"/>
              </a:rPr>
              <a:t>Ansprechpartner „BI Windkraft Oldendorf (Luhe)“: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cs typeface="Arial" pitchFamily="34" charset="0"/>
              </a:rPr>
              <a:t>A. </a:t>
            </a:r>
            <a:r>
              <a:rPr lang="de-DE" b="1" dirty="0">
                <a:cs typeface="Arial" pitchFamily="34" charset="0"/>
              </a:rPr>
              <a:t>Müller</a:t>
            </a:r>
            <a:r>
              <a:rPr lang="de-DE" dirty="0">
                <a:cs typeface="Arial" pitchFamily="34" charset="0"/>
              </a:rPr>
              <a:t>		</a:t>
            </a: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xmlns="" id="{8AA713FC-4237-1987-3075-EE00E2182EE5}"/>
              </a:ext>
            </a:extLst>
          </p:cNvPr>
          <p:cNvSpPr/>
          <p:nvPr/>
        </p:nvSpPr>
        <p:spPr>
          <a:xfrm>
            <a:off x="4052147" y="1188779"/>
            <a:ext cx="375920" cy="857283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3435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467" y="1176867"/>
            <a:ext cx="9398000" cy="539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</p:spTree>
    <p:extLst>
      <p:ext uri="{BB962C8B-B14F-4D97-AF65-F5344CB8AC3E}">
        <p14:creationId xmlns:p14="http://schemas.microsoft.com/office/powerpoint/2010/main" xmlns="" val="348564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6" name="Rechteck 5"/>
          <p:cNvSpPr/>
          <p:nvPr/>
        </p:nvSpPr>
        <p:spPr>
          <a:xfrm>
            <a:off x="1202267" y="2883801"/>
            <a:ext cx="978746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b="1" dirty="0"/>
              <a:t>Beteiligungsverfahren RROP  </a:t>
            </a:r>
          </a:p>
          <a:p>
            <a:pPr algn="just"/>
            <a:endParaRPr lang="de-DE" dirty="0"/>
          </a:p>
          <a:p>
            <a:r>
              <a:rPr lang="de-DE" sz="2400" b="1" u="sng" dirty="0"/>
              <a:t>Stellungnahmen</a:t>
            </a:r>
          </a:p>
          <a:p>
            <a:endParaRPr lang="de-DE" b="1" dirty="0"/>
          </a:p>
          <a:p>
            <a:pPr algn="ctr"/>
            <a:r>
              <a:rPr lang="de-DE" sz="2400" b="1" u="sng" dirty="0"/>
              <a:t>bis einschließlich </a:t>
            </a:r>
            <a:r>
              <a:rPr lang="de-DE" sz="2800" b="1" u="sng" dirty="0">
                <a:solidFill>
                  <a:srgbClr val="FF0000"/>
                </a:solidFill>
              </a:rPr>
              <a:t>17. April 2023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pPr algn="r"/>
            <a:r>
              <a:rPr lang="de-DE" dirty="0"/>
              <a:t>Online-Beteiligungsplattform </a:t>
            </a:r>
            <a:r>
              <a:rPr lang="de-DE" dirty="0">
                <a:hlinkClick r:id="rId3"/>
              </a:rPr>
              <a:t>BO.PLUS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4256D37-0B51-8C76-E0D1-39EECDB07C9A}"/>
              </a:ext>
            </a:extLst>
          </p:cNvPr>
          <p:cNvSpPr/>
          <p:nvPr/>
        </p:nvSpPr>
        <p:spPr>
          <a:xfrm>
            <a:off x="1183695" y="2766051"/>
            <a:ext cx="9824610" cy="2907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A16FE-9D5F-5164-CE32-74A65E80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1203230"/>
            <a:ext cx="99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564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5466" y="2154408"/>
            <a:ext cx="104122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1. Überblick</a:t>
            </a:r>
            <a:r>
              <a:rPr lang="de-DE" dirty="0"/>
              <a:t> </a:t>
            </a:r>
          </a:p>
          <a:p>
            <a:r>
              <a:rPr lang="de-DE" dirty="0"/>
              <a:t>Energiewende bis 2030 mind. </a:t>
            </a:r>
            <a:r>
              <a:rPr lang="de-DE"/>
              <a:t>20GW Energieleistung</a:t>
            </a:r>
          </a:p>
          <a:p>
            <a:r>
              <a:rPr lang="de-DE" dirty="0"/>
              <a:t>(RROP: Vorranggebiete Windenergienutzung)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u="sng" dirty="0"/>
              <a:t>Gesetze:</a:t>
            </a:r>
            <a:r>
              <a:rPr lang="de-DE" dirty="0"/>
              <a:t> </a:t>
            </a:r>
          </a:p>
          <a:p>
            <a:endParaRPr lang="de-DE" dirty="0"/>
          </a:p>
          <a:p>
            <a:r>
              <a:rPr lang="de-DE" b="1" dirty="0" err="1"/>
              <a:t>WaLG</a:t>
            </a:r>
            <a:r>
              <a:rPr lang="de-DE" b="1" dirty="0"/>
              <a:t> 		</a:t>
            </a:r>
            <a:r>
              <a:rPr lang="de-DE" dirty="0"/>
              <a:t>(Windenergie-an-Land-Gesetz) seit 01.02.2023 in Kraft</a:t>
            </a:r>
          </a:p>
          <a:p>
            <a:r>
              <a:rPr lang="de-DE" dirty="0"/>
              <a:t>           		==》 Politische Zielsetzung: 2 % </a:t>
            </a:r>
          </a:p>
          <a:p>
            <a:endParaRPr lang="de-DE" dirty="0"/>
          </a:p>
          <a:p>
            <a:r>
              <a:rPr lang="de-DE" b="1" dirty="0" err="1"/>
              <a:t>WindBG</a:t>
            </a:r>
            <a:r>
              <a:rPr lang="de-DE" dirty="0"/>
              <a:t> 	(Windenergieflächenbedarfsgesetz) Anlg. 1 zu § 3 I: </a:t>
            </a:r>
          </a:p>
          <a:p>
            <a:r>
              <a:rPr lang="de-DE" dirty="0"/>
              <a:t>           		==》Flächenbeitragswert NI: 1,7 % bis Ende 2027 / bis Ende 2032: 2,2 %</a:t>
            </a:r>
          </a:p>
          <a:p>
            <a:endParaRPr lang="de-DE" dirty="0"/>
          </a:p>
          <a:p>
            <a:r>
              <a:rPr lang="de-DE" b="1" dirty="0"/>
              <a:t>BNatSchG</a:t>
            </a:r>
            <a:r>
              <a:rPr lang="de-DE" dirty="0"/>
              <a:t> 	(BundesNaturSchutzGesetz) aus Juli 2022: </a:t>
            </a:r>
          </a:p>
          <a:p>
            <a:r>
              <a:rPr lang="de-DE" dirty="0"/>
              <a:t>           		==》 Abstandsregeln für 15 schlaggefährdete Brutvogelarten (Tötungsrisiken)</a:t>
            </a:r>
          </a:p>
        </p:txBody>
      </p:sp>
      <p:sp>
        <p:nvSpPr>
          <p:cNvPr id="5" name="Rechteck 4"/>
          <p:cNvSpPr/>
          <p:nvPr/>
        </p:nvSpPr>
        <p:spPr>
          <a:xfrm>
            <a:off x="1405467" y="1287272"/>
            <a:ext cx="9389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B. 4.2.1 </a:t>
            </a:r>
            <a:r>
              <a:rPr lang="de-DE" b="1" u="sng" dirty="0"/>
              <a:t>Erneuerbare Energieversorgung</a:t>
            </a:r>
            <a:r>
              <a:rPr lang="de-DE" dirty="0"/>
              <a:t> </a:t>
            </a:r>
          </a:p>
          <a:p>
            <a:r>
              <a:rPr lang="de-DE" dirty="0"/>
              <a:t> </a:t>
            </a: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</p:spTree>
    <p:extLst>
      <p:ext uri="{BB962C8B-B14F-4D97-AF65-F5344CB8AC3E}">
        <p14:creationId xmlns:p14="http://schemas.microsoft.com/office/powerpoint/2010/main" xmlns="" val="348564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9" name="Rechteck 8"/>
          <p:cNvSpPr/>
          <p:nvPr/>
        </p:nvSpPr>
        <p:spPr>
          <a:xfrm>
            <a:off x="1422400" y="2088572"/>
            <a:ext cx="978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2.2 </a:t>
            </a:r>
            <a:r>
              <a:rPr lang="de-DE" b="1" u="sng" dirty="0"/>
              <a:t>Vorgaben Land NI: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Waldflächen können für eine Windenergienutzung in Anspruch genommen werden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Siedlungen sind zu berücksichtigen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der Artenschutzleitfaden ist bei der Genehmigung von WEA verbindlich anzuwenden</a:t>
            </a:r>
          </a:p>
        </p:txBody>
      </p:sp>
    </p:spTree>
    <p:extLst>
      <p:ext uri="{BB962C8B-B14F-4D97-AF65-F5344CB8AC3E}">
        <p14:creationId xmlns:p14="http://schemas.microsoft.com/office/powerpoint/2010/main" xmlns="" val="348564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5" name="Rechteck 4"/>
          <p:cNvSpPr/>
          <p:nvPr/>
        </p:nvSpPr>
        <p:spPr>
          <a:xfrm>
            <a:off x="1422399" y="1305342"/>
            <a:ext cx="102132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2.4 </a:t>
            </a:r>
            <a:r>
              <a:rPr lang="de-DE" b="1" u="sng" dirty="0"/>
              <a:t>Referenzanlage</a:t>
            </a:r>
            <a:endParaRPr lang="de-DE" dirty="0"/>
          </a:p>
          <a:p>
            <a:pPr marL="358775" indent="-358775"/>
            <a:r>
              <a:rPr lang="de-DE" dirty="0"/>
              <a:t/>
            </a:r>
            <a:br>
              <a:rPr lang="de-DE" dirty="0"/>
            </a:br>
            <a:r>
              <a:rPr lang="de-DE" u="sng" dirty="0"/>
              <a:t>LK Lüneburg:</a:t>
            </a:r>
            <a:r>
              <a:rPr lang="de-DE" dirty="0"/>
              <a:t> 		Windzone II </a:t>
            </a:r>
          </a:p>
          <a:p>
            <a:r>
              <a:rPr lang="de-DE" dirty="0"/>
              <a:t>			Binnenstandort</a:t>
            </a:r>
          </a:p>
          <a:p>
            <a:r>
              <a:rPr lang="de-DE" dirty="0"/>
              <a:t>			mittlere Windgeschwindigkeit 6,6 m/s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b="1" u="sng" dirty="0"/>
              <a:t>Referenzanlage:</a:t>
            </a:r>
            <a:r>
              <a:rPr lang="de-DE" dirty="0"/>
              <a:t>  	Nabenhöhe 140m / Rotordurchmesser 120m / Gesamthöhe 200m</a:t>
            </a:r>
          </a:p>
          <a:p>
            <a:pPr>
              <a:buFont typeface="Arial" charset="0"/>
              <a:buChar char="•"/>
            </a:pP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b="1" u="sng" dirty="0"/>
              <a:t>Nennleistung:</a:t>
            </a:r>
            <a:r>
              <a:rPr lang="de-DE" dirty="0"/>
              <a:t> 	2,8 - 3,5 MW</a:t>
            </a:r>
          </a:p>
          <a:p>
            <a:endParaRPr lang="de-DE" dirty="0"/>
          </a:p>
          <a:p>
            <a:r>
              <a:rPr lang="de-DE" sz="2300" b="1" u="sng" dirty="0"/>
              <a:t>Anmerkung:</a:t>
            </a:r>
            <a:r>
              <a:rPr lang="de-DE" sz="2300" dirty="0"/>
              <a:t> </a:t>
            </a:r>
          </a:p>
          <a:p>
            <a:endParaRPr lang="de-DE" sz="2300" dirty="0"/>
          </a:p>
          <a:p>
            <a:r>
              <a:rPr lang="de-DE" sz="2300" dirty="0"/>
              <a:t>In </a:t>
            </a:r>
            <a:r>
              <a:rPr lang="de-DE" sz="2300" b="1" dirty="0"/>
              <a:t>AME 05_02</a:t>
            </a:r>
            <a:r>
              <a:rPr lang="de-DE" sz="2300" dirty="0"/>
              <a:t> sollen WEA gebaut werden mit</a:t>
            </a:r>
          </a:p>
          <a:p>
            <a:endParaRPr lang="de-DE" sz="2300" dirty="0"/>
          </a:p>
          <a:p>
            <a:pPr marL="2628900" lvl="5" indent="-342900">
              <a:buFont typeface="Wingdings" panose="05000000000000000000" pitchFamily="2" charset="2"/>
              <a:buChar char="è"/>
            </a:pPr>
            <a:r>
              <a:rPr lang="de-DE" sz="2300" b="1" dirty="0"/>
              <a:t>Nabenhöhe ca. 165m / Rotordurchmesser ca. 170m</a:t>
            </a:r>
          </a:p>
          <a:p>
            <a:pPr marL="2628900" lvl="5" indent="-342900">
              <a:buFont typeface="Wingdings" panose="05000000000000000000" pitchFamily="2" charset="2"/>
              <a:buChar char="è"/>
            </a:pPr>
            <a:r>
              <a:rPr lang="de-DE" sz="2300" b="1" dirty="0"/>
              <a:t>Gesamthöhe ca. 250m</a:t>
            </a:r>
            <a:endParaRPr lang="de-DE" sz="2300" dirty="0"/>
          </a:p>
          <a:p>
            <a:pPr marL="2628900" lvl="5" indent="-342900">
              <a:buFont typeface="Wingdings" panose="05000000000000000000" pitchFamily="2" charset="2"/>
              <a:buChar char="è"/>
            </a:pPr>
            <a:r>
              <a:rPr lang="de-DE" sz="2300" b="1" dirty="0"/>
              <a:t>Nennleistung von ca. 7 MW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6874FEE1-E966-33DF-FEE3-A0B7CA238E87}"/>
              </a:ext>
            </a:extLst>
          </p:cNvPr>
          <p:cNvSpPr/>
          <p:nvPr/>
        </p:nvSpPr>
        <p:spPr>
          <a:xfrm>
            <a:off x="1424065" y="4033090"/>
            <a:ext cx="10211533" cy="261872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6" name="Rechteck 5"/>
          <p:cNvSpPr/>
          <p:nvPr/>
        </p:nvSpPr>
        <p:spPr>
          <a:xfrm>
            <a:off x="1413933" y="1208669"/>
            <a:ext cx="93810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2.5 </a:t>
            </a:r>
            <a:r>
              <a:rPr lang="de-DE" b="1" u="sng" dirty="0"/>
              <a:t>Umweltauswirkungen</a:t>
            </a:r>
            <a:r>
              <a:rPr lang="de-DE" dirty="0"/>
              <a:t> (Tabelle 20):</a:t>
            </a:r>
          </a:p>
          <a:p>
            <a:endParaRPr lang="de-DE" sz="1000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... erhebliche Auswirkungen auf die Umwelt, einschließlich den Menschen …</a:t>
            </a:r>
          </a:p>
        </p:txBody>
      </p:sp>
      <p:sp>
        <p:nvSpPr>
          <p:cNvPr id="7" name="Rechteck 6"/>
          <p:cNvSpPr/>
          <p:nvPr/>
        </p:nvSpPr>
        <p:spPr>
          <a:xfrm>
            <a:off x="2514599" y="2270667"/>
            <a:ext cx="824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u="sng" dirty="0"/>
              <a:t>Versiegelung:</a:t>
            </a:r>
            <a:r>
              <a:rPr lang="de-DE" dirty="0"/>
              <a:t> </a:t>
            </a:r>
          </a:p>
          <a:p>
            <a:r>
              <a:rPr lang="de-DE" dirty="0"/>
              <a:t>     pro WEA  400-750 m2</a:t>
            </a:r>
          </a:p>
        </p:txBody>
      </p:sp>
      <p:sp>
        <p:nvSpPr>
          <p:cNvPr id="8" name="Rechteck 7"/>
          <p:cNvSpPr/>
          <p:nvPr/>
        </p:nvSpPr>
        <p:spPr>
          <a:xfrm>
            <a:off x="2514599" y="3157679"/>
            <a:ext cx="828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u="sng" dirty="0"/>
              <a:t>Bedrängende Wirkung: </a:t>
            </a:r>
          </a:p>
          <a:p>
            <a:r>
              <a:rPr lang="de-DE" dirty="0"/>
              <a:t>    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/>
              <a:t>auf Wohnnutzung bei Abstand von der 2 bis 3-fachen Anlagenhöhe</a:t>
            </a:r>
          </a:p>
        </p:txBody>
      </p:sp>
      <p:sp>
        <p:nvSpPr>
          <p:cNvPr id="9" name="Rechteck 8"/>
          <p:cNvSpPr/>
          <p:nvPr/>
        </p:nvSpPr>
        <p:spPr>
          <a:xfrm>
            <a:off x="2506133" y="4044691"/>
            <a:ext cx="828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u="sng" dirty="0"/>
              <a:t>Überformung / Beeinträchtigungszone</a:t>
            </a:r>
            <a:r>
              <a:rPr lang="de-DE" b="1" dirty="0"/>
              <a:t>:</a:t>
            </a:r>
          </a:p>
          <a:p>
            <a:r>
              <a:rPr lang="de-DE" dirty="0"/>
              <a:t>    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/>
              <a:t>ca. 10- 15 fache der Anlagenhöhe: bei WEA mit 200m Höhe --&gt; 2-3 km</a:t>
            </a:r>
          </a:p>
        </p:txBody>
      </p:sp>
      <p:sp>
        <p:nvSpPr>
          <p:cNvPr id="10" name="Rechteck 9"/>
          <p:cNvSpPr/>
          <p:nvPr/>
        </p:nvSpPr>
        <p:spPr>
          <a:xfrm>
            <a:off x="2514599" y="4931703"/>
            <a:ext cx="8961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u="sng" dirty="0"/>
              <a:t>Schallemissionen</a:t>
            </a:r>
            <a:r>
              <a:rPr lang="de-DE" u="sng" dirty="0"/>
              <a:t>:</a:t>
            </a:r>
          </a:p>
          <a:p>
            <a:r>
              <a:rPr lang="de-DE" dirty="0"/>
              <a:t>    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/>
              <a:t>von 1 WEA bei 620m Entfernung / von 7 WEA bei 1.100m Entfernung:  </a:t>
            </a:r>
            <a:r>
              <a:rPr lang="de-DE" b="1" u="sng" dirty="0"/>
              <a:t>35 dB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2E586094-78CD-5B8F-795E-865171B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56991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u="sng" dirty="0">
                <a:latin typeface="+mn-lt"/>
              </a:rPr>
              <a:t>BI – Windkraft Oldendorf (Luhe)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489200" y="1417934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dirty="0"/>
              <a:t>Schattenwurf:</a:t>
            </a:r>
            <a:r>
              <a:rPr lang="de-DE" dirty="0"/>
              <a:t> </a:t>
            </a:r>
          </a:p>
          <a:p>
            <a:r>
              <a:rPr lang="de-DE" dirty="0"/>
              <a:t>    Belästigungsgrenze bei WEA mit 140m Höhe --&gt; 1.300m</a:t>
            </a:r>
          </a:p>
        </p:txBody>
      </p:sp>
      <p:sp>
        <p:nvSpPr>
          <p:cNvPr id="12" name="Rechteck 11"/>
          <p:cNvSpPr/>
          <p:nvPr/>
        </p:nvSpPr>
        <p:spPr>
          <a:xfrm>
            <a:off x="2489200" y="2423467"/>
            <a:ext cx="9103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dirty="0"/>
              <a:t>Rotorbewegung:</a:t>
            </a:r>
            <a:r>
              <a:rPr lang="de-DE" dirty="0"/>
              <a:t> </a:t>
            </a:r>
          </a:p>
          <a:p>
            <a:r>
              <a:rPr lang="de-DE" dirty="0"/>
              <a:t>    Greifvögel / Fledermäuse: Kollisionsgefahr --&gt; Einzelfallbetrachtung notwendig</a:t>
            </a:r>
          </a:p>
        </p:txBody>
      </p:sp>
      <p:sp>
        <p:nvSpPr>
          <p:cNvPr id="13" name="Rechteck 12"/>
          <p:cNvSpPr/>
          <p:nvPr/>
        </p:nvSpPr>
        <p:spPr>
          <a:xfrm>
            <a:off x="2506132" y="3429000"/>
            <a:ext cx="828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dirty="0"/>
              <a:t>Beleuchtung:</a:t>
            </a:r>
            <a:r>
              <a:rPr lang="de-DE" dirty="0"/>
              <a:t> </a:t>
            </a:r>
          </a:p>
          <a:p>
            <a:r>
              <a:rPr lang="de-DE" dirty="0"/>
              <a:t>     Weithin sichtbar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Unruhe und störende Wirkung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06132" y="4434533"/>
            <a:ext cx="827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b="1" dirty="0"/>
              <a:t>Unfallgefahr:</a:t>
            </a:r>
            <a:r>
              <a:rPr lang="de-DE" dirty="0"/>
              <a:t> </a:t>
            </a:r>
          </a:p>
          <a:p>
            <a:r>
              <a:rPr lang="de-DE" dirty="0"/>
              <a:t>     </a:t>
            </a:r>
            <a:r>
              <a:rPr lang="de-DE" dirty="0" err="1"/>
              <a:t>Eiswurf</a:t>
            </a:r>
            <a:r>
              <a:rPr lang="de-DE" dirty="0"/>
              <a:t> bis 200m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Frosty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8E8"/>
      </a:lt2>
      <a:accent1>
        <a:srgbClr val="EB4E4E"/>
      </a:accent1>
      <a:accent2>
        <a:srgbClr val="EE6EA4"/>
      </a:accent2>
      <a:accent3>
        <a:srgbClr val="EA8C49"/>
      </a:accent3>
      <a:accent4>
        <a:srgbClr val="36B59E"/>
      </a:accent4>
      <a:accent5>
        <a:srgbClr val="25B1DB"/>
      </a:accent5>
      <a:accent6>
        <a:srgbClr val="4E85EB"/>
      </a:accent6>
      <a:hlink>
        <a:srgbClr val="568D8D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Benutzerdefiniert</PresentationFormat>
  <Paragraphs>301</Paragraphs>
  <Slides>22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FrostyVTI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  <vt:lpstr>BI – Windkraft Oldendorf (Luhe)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Windkraft Oldendorf (Luhe)</dc:title>
  <dc:creator>Mueller, Alexandra</dc:creator>
  <cp:lastModifiedBy>Andreas Müller</cp:lastModifiedBy>
  <cp:revision>58</cp:revision>
  <dcterms:created xsi:type="dcterms:W3CDTF">2023-03-09T15:55:22Z</dcterms:created>
  <dcterms:modified xsi:type="dcterms:W3CDTF">2024-04-17T18:47:24Z</dcterms:modified>
</cp:coreProperties>
</file>